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sldIdLst>
    <p:sldId id="256" r:id="rId2"/>
    <p:sldId id="268" r:id="rId3"/>
    <p:sldId id="257" r:id="rId4"/>
    <p:sldId id="262" r:id="rId5"/>
    <p:sldId id="260" r:id="rId6"/>
    <p:sldId id="258" r:id="rId7"/>
    <p:sldId id="259" r:id="rId8"/>
    <p:sldId id="261" r:id="rId9"/>
    <p:sldId id="266" r:id="rId10"/>
    <p:sldId id="263"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han Gll" initials="KG" lastIdx="1" clrIdx="0">
    <p:extLst>
      <p:ext uri="{19B8F6BF-5375-455C-9EA6-DF929625EA0E}">
        <p15:presenceInfo xmlns:p15="http://schemas.microsoft.com/office/powerpoint/2012/main" userId="cbdded4757c25f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9961"/>
    <a:srgbClr val="0639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D0152277-EA73-488F-AFC0-8038FC832C6F}" type="datetimeFigureOut">
              <a:rPr lang="tr-TR" smtClean="0"/>
              <a:t>30.05.2023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399799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0152277-EA73-488F-AFC0-8038FC832C6F}" type="datetimeFigureOut">
              <a:rPr lang="tr-TR" smtClean="0"/>
              <a:t>30.05.2023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14358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0152277-EA73-488F-AFC0-8038FC832C6F}" type="datetimeFigureOut">
              <a:rPr lang="tr-TR" smtClean="0"/>
              <a:t>30.05.2023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98769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0152277-EA73-488F-AFC0-8038FC832C6F}" type="datetimeFigureOut">
              <a:rPr lang="tr-TR" smtClean="0"/>
              <a:t>30.05.2023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117976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D0152277-EA73-488F-AFC0-8038FC832C6F}" type="datetimeFigureOut">
              <a:rPr lang="tr-TR" smtClean="0"/>
              <a:t>30.05.2023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1426976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D0152277-EA73-488F-AFC0-8038FC832C6F}" type="datetimeFigureOut">
              <a:rPr lang="tr-TR" smtClean="0"/>
              <a:t>30.05.2023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23956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0152277-EA73-488F-AFC0-8038FC832C6F}" type="datetimeFigureOut">
              <a:rPr lang="tr-TR" smtClean="0"/>
              <a:t>30.05.2023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246249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D0152277-EA73-488F-AFC0-8038FC832C6F}" type="datetimeFigureOut">
              <a:rPr lang="tr-TR" smtClean="0"/>
              <a:t>30.05.2023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381046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52277-EA73-488F-AFC0-8038FC832C6F}" type="datetimeFigureOut">
              <a:rPr lang="tr-TR" smtClean="0"/>
              <a:t>30.05.2023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333441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0152277-EA73-488F-AFC0-8038FC832C6F}" type="datetimeFigureOut">
              <a:rPr lang="tr-TR" smtClean="0"/>
              <a:t>30.05.2023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1824321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0152277-EA73-488F-AFC0-8038FC832C6F}" type="datetimeFigureOut">
              <a:rPr lang="tr-TR" smtClean="0"/>
              <a:t>30.05.2023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BA6ED91-113B-4311-8F5E-3C5F69C89D61}" type="slidenum">
              <a:rPr lang="tr-TR" smtClean="0"/>
              <a:t>‹#›</a:t>
            </a:fld>
            <a:endParaRPr lang="tr-TR"/>
          </a:p>
        </p:txBody>
      </p:sp>
    </p:spTree>
    <p:extLst>
      <p:ext uri="{BB962C8B-B14F-4D97-AF65-F5344CB8AC3E}">
        <p14:creationId xmlns:p14="http://schemas.microsoft.com/office/powerpoint/2010/main" val="400356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52277-EA73-488F-AFC0-8038FC832C6F}" type="datetimeFigureOut">
              <a:rPr lang="tr-TR" smtClean="0"/>
              <a:t>30.05.2023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6ED91-113B-4311-8F5E-3C5F69C89D61}" type="slidenum">
              <a:rPr lang="tr-TR" smtClean="0"/>
              <a:t>‹#›</a:t>
            </a:fld>
            <a:endParaRPr lang="tr-TR"/>
          </a:p>
        </p:txBody>
      </p:sp>
    </p:spTree>
    <p:extLst>
      <p:ext uri="{BB962C8B-B14F-4D97-AF65-F5344CB8AC3E}">
        <p14:creationId xmlns:p14="http://schemas.microsoft.com/office/powerpoint/2010/main" val="330588925"/>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6F29D825-53FE-4187-8A26-DE3A25766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Metin kutusu 11">
            <a:extLst>
              <a:ext uri="{FF2B5EF4-FFF2-40B4-BE49-F238E27FC236}">
                <a16:creationId xmlns:a16="http://schemas.microsoft.com/office/drawing/2014/main" id="{AAD1720B-ED50-420F-B7C3-31503D35FB35}"/>
              </a:ext>
            </a:extLst>
          </p:cNvPr>
          <p:cNvSpPr txBox="1"/>
          <p:nvPr/>
        </p:nvSpPr>
        <p:spPr>
          <a:xfrm>
            <a:off x="0" y="5218221"/>
            <a:ext cx="12192000" cy="8309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tr-TR" sz="4800" dirty="0"/>
              <a:t>Future Database Security Approaches</a:t>
            </a:r>
          </a:p>
        </p:txBody>
      </p:sp>
    </p:spTree>
    <p:extLst>
      <p:ext uri="{BB962C8B-B14F-4D97-AF65-F5344CB8AC3E}">
        <p14:creationId xmlns:p14="http://schemas.microsoft.com/office/powerpoint/2010/main" val="162461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
            <a:ext cx="12192000" cy="6908225"/>
          </a:xfrm>
          <a:prstGeom prst="rect">
            <a:avLst/>
          </a:prstGeom>
        </p:spPr>
      </p:pic>
    </p:spTree>
    <p:extLst>
      <p:ext uri="{BB962C8B-B14F-4D97-AF65-F5344CB8AC3E}">
        <p14:creationId xmlns:p14="http://schemas.microsoft.com/office/powerpoint/2010/main" val="1255110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71695"/>
            <a:ext cx="12192000" cy="6877745"/>
          </a:xfrm>
          <a:prstGeom prst="rect">
            <a:avLst/>
          </a:prstGeom>
        </p:spPr>
      </p:pic>
    </p:spTree>
    <p:extLst>
      <p:ext uri="{BB962C8B-B14F-4D97-AF65-F5344CB8AC3E}">
        <p14:creationId xmlns:p14="http://schemas.microsoft.com/office/powerpoint/2010/main" val="135176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8225"/>
          </a:xfrm>
          <a:prstGeom prst="rect">
            <a:avLst/>
          </a:prstGeom>
        </p:spPr>
      </p:pic>
      <p:sp>
        <p:nvSpPr>
          <p:cNvPr id="4" name="Metin kutusu 3">
            <a:extLst>
              <a:ext uri="{FF2B5EF4-FFF2-40B4-BE49-F238E27FC236}">
                <a16:creationId xmlns:a16="http://schemas.microsoft.com/office/drawing/2014/main" id="{8FDA61E0-61AB-4304-8FBB-3D52DFC2E56D}"/>
              </a:ext>
            </a:extLst>
          </p:cNvPr>
          <p:cNvSpPr txBox="1"/>
          <p:nvPr/>
        </p:nvSpPr>
        <p:spPr>
          <a:xfrm>
            <a:off x="0" y="2371635"/>
            <a:ext cx="6817360" cy="1754326"/>
          </a:xfrm>
          <a:prstGeom prst="rect">
            <a:avLst/>
          </a:prstGeom>
          <a:noFill/>
        </p:spPr>
        <p:txBody>
          <a:bodyPr wrap="square">
            <a:spAutoFit/>
          </a:bodyPr>
          <a:lstStyle/>
          <a:p>
            <a:r>
              <a:rPr lang="tr-TR" dirty="0"/>
              <a:t>	</a:t>
            </a:r>
            <a:r>
              <a:rPr lang="en-US" dirty="0"/>
              <a:t>In a rapidly advancing world of technology, database security is becoming increasingly important. Organizations and individuals are seeking more sophisticated security measures to protect their sensitive data and prevent data breaches. In the future, various new approaches and innovations are expected to enhance database security, aiming to provide stronger and more effective protection.</a:t>
            </a:r>
            <a:endParaRPr lang="tr-TR" dirty="0"/>
          </a:p>
        </p:txBody>
      </p:sp>
    </p:spTree>
    <p:extLst>
      <p:ext uri="{BB962C8B-B14F-4D97-AF65-F5344CB8AC3E}">
        <p14:creationId xmlns:p14="http://schemas.microsoft.com/office/powerpoint/2010/main" val="212457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0"/>
            <a:ext cx="12192000" cy="6938705"/>
          </a:xfrm>
          <a:prstGeom prst="rect">
            <a:avLst/>
          </a:prstGeom>
          <a:effectLst>
            <a:glow>
              <a:schemeClr val="accent1"/>
            </a:glow>
          </a:effectLst>
        </p:spPr>
      </p:pic>
      <p:sp>
        <p:nvSpPr>
          <p:cNvPr id="2" name="Metin kutusu 1">
            <a:extLst>
              <a:ext uri="{FF2B5EF4-FFF2-40B4-BE49-F238E27FC236}">
                <a16:creationId xmlns:a16="http://schemas.microsoft.com/office/drawing/2014/main" id="{217432F8-BC01-4010-814F-5C665C5B725D}"/>
              </a:ext>
            </a:extLst>
          </p:cNvPr>
          <p:cNvSpPr txBox="1"/>
          <p:nvPr/>
        </p:nvSpPr>
        <p:spPr>
          <a:xfrm>
            <a:off x="-71120" y="318789"/>
            <a:ext cx="6410960" cy="46166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r"/>
            <a:r>
              <a:rPr lang="en-US" sz="2400" b="0" i="0" dirty="0">
                <a:solidFill>
                  <a:schemeClr val="tx1"/>
                </a:solidFill>
                <a:effectLst/>
                <a:latin typeface="Söhne"/>
              </a:rPr>
              <a:t>Artificial Intelligence and Machine Learning</a:t>
            </a:r>
            <a:endParaRPr lang="tr-TR" sz="2400" dirty="0">
              <a:solidFill>
                <a:schemeClr val="tx1"/>
              </a:solidFill>
            </a:endParaRPr>
          </a:p>
        </p:txBody>
      </p:sp>
      <p:sp>
        <p:nvSpPr>
          <p:cNvPr id="6" name="Metin kutusu 5">
            <a:extLst>
              <a:ext uri="{FF2B5EF4-FFF2-40B4-BE49-F238E27FC236}">
                <a16:creationId xmlns:a16="http://schemas.microsoft.com/office/drawing/2014/main" id="{0F7D0CFD-A784-42EA-A02E-90E071EEE243}"/>
              </a:ext>
            </a:extLst>
          </p:cNvPr>
          <p:cNvSpPr txBox="1"/>
          <p:nvPr/>
        </p:nvSpPr>
        <p:spPr>
          <a:xfrm>
            <a:off x="233680" y="1024096"/>
            <a:ext cx="6177280" cy="646331"/>
          </a:xfrm>
          <a:prstGeom prst="rect">
            <a:avLst/>
          </a:prstGeom>
          <a:noFill/>
        </p:spPr>
        <p:txBody>
          <a:bodyPr wrap="square">
            <a:spAutoFit/>
          </a:bodyPr>
          <a:lstStyle/>
          <a:p>
            <a:r>
              <a:rPr lang="en-US" dirty="0"/>
              <a:t>Artificial intelligence and machine learning techniques can play a crucial role in database security.</a:t>
            </a:r>
            <a:endParaRPr lang="tr-TR" dirty="0"/>
          </a:p>
        </p:txBody>
      </p:sp>
      <p:sp>
        <p:nvSpPr>
          <p:cNvPr id="9" name="Metin kutusu 8">
            <a:extLst>
              <a:ext uri="{FF2B5EF4-FFF2-40B4-BE49-F238E27FC236}">
                <a16:creationId xmlns:a16="http://schemas.microsoft.com/office/drawing/2014/main" id="{F72F1B01-DBA2-4CC5-8E9B-8CE3FDCBA2A4}"/>
              </a:ext>
            </a:extLst>
          </p:cNvPr>
          <p:cNvSpPr txBox="1"/>
          <p:nvPr/>
        </p:nvSpPr>
        <p:spPr>
          <a:xfrm>
            <a:off x="0" y="1892915"/>
            <a:ext cx="7315200" cy="1477328"/>
          </a:xfrm>
          <a:prstGeom prst="rect">
            <a:avLst/>
          </a:prstGeom>
          <a:noFill/>
        </p:spPr>
        <p:txBody>
          <a:bodyPr wrap="square">
            <a:spAutoFit/>
          </a:bodyPr>
          <a:lstStyle/>
          <a:p>
            <a:pPr marL="285750" indent="-285750">
              <a:buFont typeface="Arial" panose="020B0604020202020204" pitchFamily="34" charset="0"/>
              <a:buChar char="•"/>
            </a:pPr>
            <a:r>
              <a:rPr lang="en-US" dirty="0"/>
              <a:t>Detection of Anomalies: AI and ML algorithms can be used to detect abnormal activities that may occur in a database. When used in conjunction with behavior analysis methods, the system can identify deviations from normal patterns, thereby detecting unauthorized access attempts or data breaches.</a:t>
            </a:r>
            <a:endParaRPr lang="tr-TR" dirty="0"/>
          </a:p>
        </p:txBody>
      </p:sp>
      <p:sp>
        <p:nvSpPr>
          <p:cNvPr id="11" name="Metin kutusu 10">
            <a:extLst>
              <a:ext uri="{FF2B5EF4-FFF2-40B4-BE49-F238E27FC236}">
                <a16:creationId xmlns:a16="http://schemas.microsoft.com/office/drawing/2014/main" id="{1ABCE61F-A9CF-43ED-B0B6-91A000EC3637}"/>
              </a:ext>
            </a:extLst>
          </p:cNvPr>
          <p:cNvSpPr txBox="1"/>
          <p:nvPr/>
        </p:nvSpPr>
        <p:spPr>
          <a:xfrm>
            <a:off x="0" y="3592731"/>
            <a:ext cx="7315200" cy="1200329"/>
          </a:xfrm>
          <a:prstGeom prst="rect">
            <a:avLst/>
          </a:prstGeom>
          <a:noFill/>
        </p:spPr>
        <p:txBody>
          <a:bodyPr wrap="square">
            <a:spAutoFit/>
          </a:bodyPr>
          <a:lstStyle/>
          <a:p>
            <a:pPr marL="285750" indent="-285750">
              <a:buFont typeface="Arial" panose="020B0604020202020204" pitchFamily="34" charset="0"/>
              <a:buChar char="•"/>
            </a:pPr>
            <a:r>
              <a:rPr lang="en-US" dirty="0"/>
              <a:t>Prediction of Security Threats: AI can be used to predict potential threats to database security. ML algorithms can analyze security vulnerabilities, attacks, or malware to identify vulnerable points and potential risks to database security.</a:t>
            </a:r>
            <a:endParaRPr lang="tr-TR" dirty="0"/>
          </a:p>
        </p:txBody>
      </p:sp>
      <p:sp>
        <p:nvSpPr>
          <p:cNvPr id="13" name="Metin kutusu 12">
            <a:extLst>
              <a:ext uri="{FF2B5EF4-FFF2-40B4-BE49-F238E27FC236}">
                <a16:creationId xmlns:a16="http://schemas.microsoft.com/office/drawing/2014/main" id="{449A7783-6F47-4A1E-A6B3-2B018B000F50}"/>
              </a:ext>
            </a:extLst>
          </p:cNvPr>
          <p:cNvSpPr txBox="1"/>
          <p:nvPr/>
        </p:nvSpPr>
        <p:spPr>
          <a:xfrm>
            <a:off x="0" y="5103674"/>
            <a:ext cx="7315200" cy="1477328"/>
          </a:xfrm>
          <a:prstGeom prst="rect">
            <a:avLst/>
          </a:prstGeom>
          <a:noFill/>
        </p:spPr>
        <p:txBody>
          <a:bodyPr wrap="square">
            <a:spAutoFit/>
          </a:bodyPr>
          <a:lstStyle/>
          <a:p>
            <a:pPr marL="285750" indent="-285750">
              <a:buFont typeface="Arial" panose="020B0604020202020204" pitchFamily="34" charset="0"/>
              <a:buChar char="•"/>
            </a:pPr>
            <a:r>
              <a:rPr lang="en-US" dirty="0"/>
              <a:t>Automated Threat Defense: AI-based systems can automatically establish defense mechanisms against threats. ML algorithms can identify specific database attack patterns and take necessary measures to prevent any attack that matches that pattern. This can help maintain the security of the database by responding quickly and effectively.</a:t>
            </a:r>
            <a:endParaRPr lang="tr-TR" dirty="0"/>
          </a:p>
        </p:txBody>
      </p:sp>
    </p:spTree>
    <p:extLst>
      <p:ext uri="{BB962C8B-B14F-4D97-AF65-F5344CB8AC3E}">
        <p14:creationId xmlns:p14="http://schemas.microsoft.com/office/powerpoint/2010/main" val="290617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8225"/>
          </a:xfrm>
          <a:prstGeom prst="rect">
            <a:avLst/>
          </a:prstGeom>
        </p:spPr>
      </p:pic>
      <p:sp>
        <p:nvSpPr>
          <p:cNvPr id="4" name="Metin kutusu 3">
            <a:extLst>
              <a:ext uri="{FF2B5EF4-FFF2-40B4-BE49-F238E27FC236}">
                <a16:creationId xmlns:a16="http://schemas.microsoft.com/office/drawing/2014/main" id="{B9A5D39A-FE72-4B7E-A11C-DB37AFB33321}"/>
              </a:ext>
            </a:extLst>
          </p:cNvPr>
          <p:cNvSpPr txBox="1"/>
          <p:nvPr/>
        </p:nvSpPr>
        <p:spPr>
          <a:xfrm>
            <a:off x="264160" y="880517"/>
            <a:ext cx="6177280" cy="1754326"/>
          </a:xfrm>
          <a:prstGeom prst="rect">
            <a:avLst/>
          </a:prstGeom>
          <a:noFill/>
        </p:spPr>
        <p:txBody>
          <a:bodyPr wrap="square">
            <a:spAutoFit/>
          </a:bodyPr>
          <a:lstStyle/>
          <a:p>
            <a:pPr marL="285750" indent="-285750">
              <a:buFont typeface="Arial" panose="020B0604020202020204" pitchFamily="34" charset="0"/>
              <a:buChar char="•"/>
            </a:pPr>
            <a:r>
              <a:rPr lang="en-US" dirty="0"/>
              <a:t>Investigation of Security Incidents: AI and ML can be used to investigate security breaches and analyze incidents. Due to their ability to process large amounts of data quickly, ML algorithms can detect potential security breaches and examine these incidents to determine necessary preventive measures for future similar attacks.</a:t>
            </a:r>
            <a:endParaRPr lang="tr-TR" dirty="0"/>
          </a:p>
        </p:txBody>
      </p:sp>
      <p:sp>
        <p:nvSpPr>
          <p:cNvPr id="6" name="Metin kutusu 5">
            <a:extLst>
              <a:ext uri="{FF2B5EF4-FFF2-40B4-BE49-F238E27FC236}">
                <a16:creationId xmlns:a16="http://schemas.microsoft.com/office/drawing/2014/main" id="{56DE06D1-57F0-4D5C-ADB8-E80ECA4065A5}"/>
              </a:ext>
            </a:extLst>
          </p:cNvPr>
          <p:cNvSpPr txBox="1"/>
          <p:nvPr/>
        </p:nvSpPr>
        <p:spPr>
          <a:xfrm>
            <a:off x="264160" y="3622993"/>
            <a:ext cx="6177280" cy="1200329"/>
          </a:xfrm>
          <a:prstGeom prst="rect">
            <a:avLst/>
          </a:prstGeom>
          <a:noFill/>
        </p:spPr>
        <p:txBody>
          <a:bodyPr wrap="square">
            <a:spAutoFit/>
          </a:bodyPr>
          <a:lstStyle/>
          <a:p>
            <a:pPr marL="285750" indent="-285750">
              <a:buFont typeface="Arial" panose="020B0604020202020204" pitchFamily="34" charset="0"/>
              <a:buChar char="•"/>
            </a:pPr>
            <a:r>
              <a:rPr lang="en-US" dirty="0"/>
              <a:t>User Authentication: AI and ML can also be used for user authentication and authorization. ML algorithms can analyze user behaviors to identify normal user patterns and detect unauthorized access attempts.</a:t>
            </a:r>
            <a:endParaRPr lang="tr-TR" dirty="0"/>
          </a:p>
        </p:txBody>
      </p:sp>
    </p:spTree>
    <p:extLst>
      <p:ext uri="{BB962C8B-B14F-4D97-AF65-F5344CB8AC3E}">
        <p14:creationId xmlns:p14="http://schemas.microsoft.com/office/powerpoint/2010/main" val="71877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10895"/>
            <a:ext cx="12192000" cy="6908225"/>
          </a:xfrm>
          <a:prstGeom prst="rect">
            <a:avLst/>
          </a:prstGeom>
        </p:spPr>
      </p:pic>
      <p:sp>
        <p:nvSpPr>
          <p:cNvPr id="4" name="Metin kutusu 3">
            <a:extLst>
              <a:ext uri="{FF2B5EF4-FFF2-40B4-BE49-F238E27FC236}">
                <a16:creationId xmlns:a16="http://schemas.microsoft.com/office/drawing/2014/main" id="{4A8E31BD-52C9-4B05-B1E0-A12EB28F67C7}"/>
              </a:ext>
            </a:extLst>
          </p:cNvPr>
          <p:cNvSpPr txBox="1"/>
          <p:nvPr/>
        </p:nvSpPr>
        <p:spPr>
          <a:xfrm>
            <a:off x="-71120" y="427455"/>
            <a:ext cx="2621280"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r"/>
            <a:r>
              <a:rPr lang="tr-TR" sz="2800" dirty="0">
                <a:solidFill>
                  <a:schemeClr val="tx1"/>
                </a:solidFill>
              </a:rPr>
              <a:t>Blockchain</a:t>
            </a:r>
          </a:p>
        </p:txBody>
      </p:sp>
      <p:sp>
        <p:nvSpPr>
          <p:cNvPr id="6" name="Metin kutusu 5">
            <a:extLst>
              <a:ext uri="{FF2B5EF4-FFF2-40B4-BE49-F238E27FC236}">
                <a16:creationId xmlns:a16="http://schemas.microsoft.com/office/drawing/2014/main" id="{6010C946-A4B1-42AD-85E3-52E5D73605A9}"/>
              </a:ext>
            </a:extLst>
          </p:cNvPr>
          <p:cNvSpPr txBox="1"/>
          <p:nvPr/>
        </p:nvSpPr>
        <p:spPr>
          <a:xfrm>
            <a:off x="121920" y="1225957"/>
            <a:ext cx="7223760" cy="1477328"/>
          </a:xfrm>
          <a:prstGeom prst="rect">
            <a:avLst/>
          </a:prstGeom>
          <a:noFill/>
        </p:spPr>
        <p:txBody>
          <a:bodyPr wrap="square">
            <a:spAutoFit/>
          </a:bodyPr>
          <a:lstStyle/>
          <a:p>
            <a:r>
              <a:rPr lang="tr-TR" dirty="0"/>
              <a:t>	</a:t>
            </a:r>
            <a:r>
              <a:rPr lang="en-US" dirty="0"/>
              <a:t>Blockchain is a distributed database technology. It is based on a chain of interconnected blocks. Each block contains a cryptographic hash value of the data it holds and references the hash value of the previous block. This creates a connection between the blocks and ensures consistency with the rest of the chain when data is changed or additional data is added.</a:t>
            </a:r>
            <a:endParaRPr lang="tr-TR" dirty="0"/>
          </a:p>
        </p:txBody>
      </p:sp>
      <p:sp>
        <p:nvSpPr>
          <p:cNvPr id="8" name="Metin kutusu 7">
            <a:extLst>
              <a:ext uri="{FF2B5EF4-FFF2-40B4-BE49-F238E27FC236}">
                <a16:creationId xmlns:a16="http://schemas.microsoft.com/office/drawing/2014/main" id="{4AA9C033-27F4-46AB-8054-4FF673A1A8E4}"/>
              </a:ext>
            </a:extLst>
          </p:cNvPr>
          <p:cNvSpPr txBox="1"/>
          <p:nvPr/>
        </p:nvSpPr>
        <p:spPr>
          <a:xfrm>
            <a:off x="121920" y="2978567"/>
            <a:ext cx="7223760" cy="1754326"/>
          </a:xfrm>
          <a:prstGeom prst="rect">
            <a:avLst/>
          </a:prstGeom>
          <a:noFill/>
        </p:spPr>
        <p:txBody>
          <a:bodyPr wrap="square">
            <a:spAutoFit/>
          </a:bodyPr>
          <a:lstStyle/>
          <a:p>
            <a:r>
              <a:rPr lang="tr-TR" dirty="0"/>
              <a:t>	</a:t>
            </a:r>
            <a:r>
              <a:rPr lang="en-US" dirty="0"/>
              <a:t>The key feature of blockchain is its decentralized nature. Copies of the blocks are distributed among different nodes in a network, and the addition of new blocks is facilitated through consensus agreements among these nodes. This distributed structure enables secure and transparent sharing of data, allowing transactions to be conducted without the need for a central authority.</a:t>
            </a:r>
            <a:endParaRPr lang="tr-TR" dirty="0"/>
          </a:p>
        </p:txBody>
      </p:sp>
      <p:sp>
        <p:nvSpPr>
          <p:cNvPr id="10" name="Metin kutusu 9">
            <a:extLst>
              <a:ext uri="{FF2B5EF4-FFF2-40B4-BE49-F238E27FC236}">
                <a16:creationId xmlns:a16="http://schemas.microsoft.com/office/drawing/2014/main" id="{C988DBDD-467B-425D-8D8D-7FA6A25DB226}"/>
              </a:ext>
            </a:extLst>
          </p:cNvPr>
          <p:cNvSpPr txBox="1"/>
          <p:nvPr/>
        </p:nvSpPr>
        <p:spPr>
          <a:xfrm>
            <a:off x="121920" y="4776887"/>
            <a:ext cx="7335520" cy="2031325"/>
          </a:xfrm>
          <a:prstGeom prst="rect">
            <a:avLst/>
          </a:prstGeom>
          <a:noFill/>
        </p:spPr>
        <p:txBody>
          <a:bodyPr wrap="square">
            <a:spAutoFit/>
          </a:bodyPr>
          <a:lstStyle/>
          <a:p>
            <a:r>
              <a:rPr lang="tr-TR" dirty="0"/>
              <a:t>	</a:t>
            </a:r>
            <a:r>
              <a:rPr lang="en-US" dirty="0"/>
              <a:t>While blockchain is most commonly associated with cryptocurrencies (such as Bitcoin), it has a broader range of applications. For instance, it can be used in finance, healthcare, logistics, real estate, and smart contracts to enable secure data sharing, traceability, and automated execution. The security and transparency provided by blockchain technology protect transactions from manipulation and facilitate the establishment of trust-based business relationships.</a:t>
            </a:r>
            <a:endParaRPr lang="tr-TR" dirty="0"/>
          </a:p>
        </p:txBody>
      </p:sp>
    </p:spTree>
    <p:extLst>
      <p:ext uri="{BB962C8B-B14F-4D97-AF65-F5344CB8AC3E}">
        <p14:creationId xmlns:p14="http://schemas.microsoft.com/office/powerpoint/2010/main" val="70470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0" y="0"/>
            <a:ext cx="12336510" cy="6938705"/>
          </a:xfrm>
          <a:prstGeom prst="rect">
            <a:avLst/>
          </a:prstGeom>
        </p:spPr>
      </p:pic>
      <p:sp>
        <p:nvSpPr>
          <p:cNvPr id="2" name="Metin kutusu 1">
            <a:extLst>
              <a:ext uri="{FF2B5EF4-FFF2-40B4-BE49-F238E27FC236}">
                <a16:creationId xmlns:a16="http://schemas.microsoft.com/office/drawing/2014/main" id="{61D10135-3214-4FA6-83E0-5CC398EF080B}"/>
              </a:ext>
            </a:extLst>
          </p:cNvPr>
          <p:cNvSpPr txBox="1"/>
          <p:nvPr/>
        </p:nvSpPr>
        <p:spPr>
          <a:xfrm>
            <a:off x="-144510" y="467360"/>
            <a:ext cx="4167870" cy="58477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r"/>
            <a:r>
              <a:rPr lang="tr-TR" sz="3200" b="0" i="0" dirty="0">
                <a:solidFill>
                  <a:schemeClr val="tx1"/>
                </a:solidFill>
                <a:effectLst/>
                <a:latin typeface="Söhne"/>
              </a:rPr>
              <a:t>Quantum</a:t>
            </a:r>
            <a:r>
              <a:rPr lang="tr-TR" b="0" i="0" dirty="0">
                <a:solidFill>
                  <a:schemeClr val="tx1"/>
                </a:solidFill>
                <a:effectLst/>
                <a:latin typeface="Söhne"/>
              </a:rPr>
              <a:t> </a:t>
            </a:r>
            <a:r>
              <a:rPr lang="tr-TR" sz="3200" b="0" i="0" dirty="0">
                <a:solidFill>
                  <a:schemeClr val="tx1"/>
                </a:solidFill>
                <a:effectLst/>
                <a:latin typeface="Söhne"/>
              </a:rPr>
              <a:t>Security</a:t>
            </a:r>
            <a:endParaRPr lang="tr-TR" dirty="0">
              <a:solidFill>
                <a:schemeClr val="tx1"/>
              </a:solidFill>
            </a:endParaRPr>
          </a:p>
        </p:txBody>
      </p:sp>
      <p:sp>
        <p:nvSpPr>
          <p:cNvPr id="6" name="Metin kutusu 5">
            <a:extLst>
              <a:ext uri="{FF2B5EF4-FFF2-40B4-BE49-F238E27FC236}">
                <a16:creationId xmlns:a16="http://schemas.microsoft.com/office/drawing/2014/main" id="{867EDCCC-2F9D-4322-B6EE-54E04D6B3B73}"/>
              </a:ext>
            </a:extLst>
          </p:cNvPr>
          <p:cNvSpPr txBox="1"/>
          <p:nvPr/>
        </p:nvSpPr>
        <p:spPr>
          <a:xfrm>
            <a:off x="0" y="1255098"/>
            <a:ext cx="6289040" cy="2031325"/>
          </a:xfrm>
          <a:prstGeom prst="rect">
            <a:avLst/>
          </a:prstGeom>
          <a:noFill/>
        </p:spPr>
        <p:txBody>
          <a:bodyPr wrap="square">
            <a:spAutoFit/>
          </a:bodyPr>
          <a:lstStyle/>
          <a:p>
            <a:r>
              <a:rPr lang="tr-TR" dirty="0"/>
              <a:t>	</a:t>
            </a:r>
            <a:r>
              <a:rPr lang="en-US" dirty="0"/>
              <a:t>Quantum security, represents a fundamental principle of information and communication security. In classical encryption methods, the encryption algorithms used in the communication process rely on certain mathematical calculations, and their security is based on the difficulty of these calculations. However, quantum security goes beyond these classical methods and provides stronger security.</a:t>
            </a:r>
            <a:endParaRPr lang="tr-TR" dirty="0"/>
          </a:p>
        </p:txBody>
      </p:sp>
      <p:sp>
        <p:nvSpPr>
          <p:cNvPr id="11" name="Metin kutusu 10">
            <a:extLst>
              <a:ext uri="{FF2B5EF4-FFF2-40B4-BE49-F238E27FC236}">
                <a16:creationId xmlns:a16="http://schemas.microsoft.com/office/drawing/2014/main" id="{6EFE8B74-BBA2-439E-A5B0-49D9431FFF63}"/>
              </a:ext>
            </a:extLst>
          </p:cNvPr>
          <p:cNvSpPr txBox="1"/>
          <p:nvPr/>
        </p:nvSpPr>
        <p:spPr>
          <a:xfrm>
            <a:off x="0" y="3469352"/>
            <a:ext cx="6289040" cy="2308324"/>
          </a:xfrm>
          <a:prstGeom prst="rect">
            <a:avLst/>
          </a:prstGeom>
          <a:noFill/>
        </p:spPr>
        <p:txBody>
          <a:bodyPr wrap="square">
            <a:spAutoFit/>
          </a:bodyPr>
          <a:lstStyle/>
          <a:p>
            <a:r>
              <a:rPr lang="tr-TR" dirty="0"/>
              <a:t>	</a:t>
            </a:r>
            <a:r>
              <a:rPr lang="en-US" dirty="0"/>
              <a:t>Quantum security aims to protect encryption methods used in the communication process by leveraging the fundamental properties of quantum mechanics. Quantum mechanics is a physics theory that explains the behavior of microscopic particles. In quantum systems, measuring or observing the properties of a particle changes the state of that property. This state is explained by the principle of superposition, where a particle can be in multiple states simultaneously.</a:t>
            </a:r>
            <a:endParaRPr lang="tr-TR" dirty="0"/>
          </a:p>
        </p:txBody>
      </p:sp>
    </p:spTree>
    <p:extLst>
      <p:ext uri="{BB962C8B-B14F-4D97-AF65-F5344CB8AC3E}">
        <p14:creationId xmlns:p14="http://schemas.microsoft.com/office/powerpoint/2010/main" val="307875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71695"/>
            <a:ext cx="12192000" cy="6877745"/>
          </a:xfrm>
          <a:prstGeom prst="rect">
            <a:avLst/>
          </a:prstGeom>
        </p:spPr>
      </p:pic>
      <p:sp>
        <p:nvSpPr>
          <p:cNvPr id="6" name="Metin kutusu 5">
            <a:extLst>
              <a:ext uri="{FF2B5EF4-FFF2-40B4-BE49-F238E27FC236}">
                <a16:creationId xmlns:a16="http://schemas.microsoft.com/office/drawing/2014/main" id="{AA84860A-BFF2-4CE2-A1DA-6FEBF462B321}"/>
              </a:ext>
            </a:extLst>
          </p:cNvPr>
          <p:cNvSpPr txBox="1"/>
          <p:nvPr/>
        </p:nvSpPr>
        <p:spPr>
          <a:xfrm>
            <a:off x="223520" y="364684"/>
            <a:ext cx="6177280" cy="2031325"/>
          </a:xfrm>
          <a:prstGeom prst="rect">
            <a:avLst/>
          </a:prstGeom>
          <a:noFill/>
        </p:spPr>
        <p:txBody>
          <a:bodyPr wrap="square">
            <a:spAutoFit/>
          </a:bodyPr>
          <a:lstStyle/>
          <a:p>
            <a:r>
              <a:rPr lang="tr-TR" dirty="0"/>
              <a:t>	</a:t>
            </a:r>
            <a:r>
              <a:rPr lang="en-US" dirty="0"/>
              <a:t>By utilizing these properties in quantum mechanics, quantum security aims to eliminate security vulnerabilities in the communication process. Quantum encryption protocols enable secure key distribution between the sender and receiver by using the properties of quantum states. These keys, when used with classical encryption algorithms, ensure secure communication.</a:t>
            </a:r>
            <a:endParaRPr lang="tr-TR" dirty="0"/>
          </a:p>
        </p:txBody>
      </p:sp>
      <p:sp>
        <p:nvSpPr>
          <p:cNvPr id="8" name="Metin kutusu 7">
            <a:extLst>
              <a:ext uri="{FF2B5EF4-FFF2-40B4-BE49-F238E27FC236}">
                <a16:creationId xmlns:a16="http://schemas.microsoft.com/office/drawing/2014/main" id="{ADBCD944-6C09-49EB-9294-06AA50AA2B0C}"/>
              </a:ext>
            </a:extLst>
          </p:cNvPr>
          <p:cNvSpPr txBox="1"/>
          <p:nvPr/>
        </p:nvSpPr>
        <p:spPr>
          <a:xfrm>
            <a:off x="223520" y="2761950"/>
            <a:ext cx="6177280" cy="1754326"/>
          </a:xfrm>
          <a:prstGeom prst="rect">
            <a:avLst/>
          </a:prstGeom>
          <a:noFill/>
        </p:spPr>
        <p:txBody>
          <a:bodyPr wrap="square">
            <a:spAutoFit/>
          </a:bodyPr>
          <a:lstStyle/>
          <a:p>
            <a:r>
              <a:rPr lang="tr-TR" dirty="0"/>
              <a:t>	</a:t>
            </a:r>
            <a:r>
              <a:rPr lang="en-US" dirty="0"/>
              <a:t>Quantum security holds great potential in cryptography and communication technologies. Quantum encryption protocols are based on mathematical problems that cannot be solved by classical computers. Therefore, quantum security is not affected by the power of future quantum computers and provides long-term security.</a:t>
            </a:r>
            <a:endParaRPr lang="tr-TR" dirty="0"/>
          </a:p>
        </p:txBody>
      </p:sp>
      <p:sp>
        <p:nvSpPr>
          <p:cNvPr id="10" name="Metin kutusu 9">
            <a:extLst>
              <a:ext uri="{FF2B5EF4-FFF2-40B4-BE49-F238E27FC236}">
                <a16:creationId xmlns:a16="http://schemas.microsoft.com/office/drawing/2014/main" id="{E3073EEC-3C1A-4365-AE25-932D6BDB118E}"/>
              </a:ext>
            </a:extLst>
          </p:cNvPr>
          <p:cNvSpPr txBox="1"/>
          <p:nvPr/>
        </p:nvSpPr>
        <p:spPr>
          <a:xfrm>
            <a:off x="223520" y="4882218"/>
            <a:ext cx="6177280" cy="923330"/>
          </a:xfrm>
          <a:prstGeom prst="rect">
            <a:avLst/>
          </a:prstGeom>
          <a:noFill/>
        </p:spPr>
        <p:txBody>
          <a:bodyPr wrap="square">
            <a:spAutoFit/>
          </a:bodyPr>
          <a:lstStyle/>
          <a:p>
            <a:r>
              <a:rPr lang="tr-TR" dirty="0"/>
              <a:t>	</a:t>
            </a:r>
            <a:r>
              <a:rPr lang="en-US" dirty="0"/>
              <a:t>However, quantum security is not yet a commercially viable technology. Research and development efforts are ongoing, and advancements in quantum security are closely monitored.</a:t>
            </a:r>
            <a:endParaRPr lang="tr-TR" dirty="0"/>
          </a:p>
        </p:txBody>
      </p:sp>
    </p:spTree>
    <p:extLst>
      <p:ext uri="{BB962C8B-B14F-4D97-AF65-F5344CB8AC3E}">
        <p14:creationId xmlns:p14="http://schemas.microsoft.com/office/powerpoint/2010/main" val="2046937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8"/>
            <a:ext cx="12192000" cy="6877745"/>
          </a:xfrm>
          <a:prstGeom prst="rect">
            <a:avLst/>
          </a:prstGeom>
        </p:spPr>
      </p:pic>
      <p:sp>
        <p:nvSpPr>
          <p:cNvPr id="7" name="Metin kutusu 6">
            <a:extLst>
              <a:ext uri="{FF2B5EF4-FFF2-40B4-BE49-F238E27FC236}">
                <a16:creationId xmlns:a16="http://schemas.microsoft.com/office/drawing/2014/main" id="{80C14212-9559-429F-B413-E040058CE06B}"/>
              </a:ext>
            </a:extLst>
          </p:cNvPr>
          <p:cNvSpPr txBox="1"/>
          <p:nvPr/>
        </p:nvSpPr>
        <p:spPr>
          <a:xfrm>
            <a:off x="-81280" y="365313"/>
            <a:ext cx="3810000"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r"/>
            <a:r>
              <a:rPr lang="tr-TR" dirty="0">
                <a:solidFill>
                  <a:schemeClr val="tx1"/>
                </a:solidFill>
              </a:rPr>
              <a:t>Data Encryption and Privacy</a:t>
            </a:r>
          </a:p>
        </p:txBody>
      </p:sp>
      <p:sp>
        <p:nvSpPr>
          <p:cNvPr id="9" name="Metin kutusu 8">
            <a:extLst>
              <a:ext uri="{FF2B5EF4-FFF2-40B4-BE49-F238E27FC236}">
                <a16:creationId xmlns:a16="http://schemas.microsoft.com/office/drawing/2014/main" id="{AC80F307-16F3-442A-819F-033008D90155}"/>
              </a:ext>
            </a:extLst>
          </p:cNvPr>
          <p:cNvSpPr txBox="1"/>
          <p:nvPr/>
        </p:nvSpPr>
        <p:spPr>
          <a:xfrm>
            <a:off x="172720" y="1054576"/>
            <a:ext cx="6177280" cy="1754326"/>
          </a:xfrm>
          <a:prstGeom prst="rect">
            <a:avLst/>
          </a:prstGeom>
          <a:noFill/>
        </p:spPr>
        <p:txBody>
          <a:bodyPr wrap="square">
            <a:spAutoFit/>
          </a:bodyPr>
          <a:lstStyle/>
          <a:p>
            <a:r>
              <a:rPr lang="tr-TR" dirty="0"/>
              <a:t>	</a:t>
            </a:r>
            <a:r>
              <a:rPr lang="en-US" dirty="0"/>
              <a:t>Future advancements in encryption algorithms and protocols can strengthen database security. Particularly, homomorphic encryption allows data to be processed while in an encrypted state, preserving data privacy. Data anonymization techniques can also contribute to protecting personal information.</a:t>
            </a:r>
            <a:endParaRPr lang="tr-TR" dirty="0"/>
          </a:p>
        </p:txBody>
      </p:sp>
      <p:sp>
        <p:nvSpPr>
          <p:cNvPr id="11" name="Metin kutusu 10">
            <a:extLst>
              <a:ext uri="{FF2B5EF4-FFF2-40B4-BE49-F238E27FC236}">
                <a16:creationId xmlns:a16="http://schemas.microsoft.com/office/drawing/2014/main" id="{E11D0EF5-5E41-490F-BFD2-32E816A00805}"/>
              </a:ext>
            </a:extLst>
          </p:cNvPr>
          <p:cNvSpPr txBox="1"/>
          <p:nvPr/>
        </p:nvSpPr>
        <p:spPr>
          <a:xfrm>
            <a:off x="-81280" y="3059668"/>
            <a:ext cx="3810000"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a:spAutoFit/>
          </a:bodyPr>
          <a:lstStyle/>
          <a:p>
            <a:pPr algn="r"/>
            <a:r>
              <a:rPr lang="tr-TR" dirty="0">
                <a:solidFill>
                  <a:schemeClr val="tx1"/>
                </a:solidFill>
              </a:rPr>
              <a:t>Multi-</a:t>
            </a:r>
            <a:r>
              <a:rPr lang="tr-TR" dirty="0" err="1">
                <a:solidFill>
                  <a:schemeClr val="tx1"/>
                </a:solidFill>
              </a:rPr>
              <a:t>Factor</a:t>
            </a:r>
            <a:r>
              <a:rPr lang="tr-TR" dirty="0">
                <a:solidFill>
                  <a:schemeClr val="tx1"/>
                </a:solidFill>
              </a:rPr>
              <a:t> Authentication</a:t>
            </a:r>
          </a:p>
        </p:txBody>
      </p:sp>
      <p:sp>
        <p:nvSpPr>
          <p:cNvPr id="13" name="Metin kutusu 12">
            <a:extLst>
              <a:ext uri="{FF2B5EF4-FFF2-40B4-BE49-F238E27FC236}">
                <a16:creationId xmlns:a16="http://schemas.microsoft.com/office/drawing/2014/main" id="{FA7F7D10-08BA-4D21-82E4-8BB8F54A3EA4}"/>
              </a:ext>
            </a:extLst>
          </p:cNvPr>
          <p:cNvSpPr txBox="1"/>
          <p:nvPr/>
        </p:nvSpPr>
        <p:spPr>
          <a:xfrm>
            <a:off x="172720" y="3818096"/>
            <a:ext cx="6177280" cy="1477328"/>
          </a:xfrm>
          <a:prstGeom prst="rect">
            <a:avLst/>
          </a:prstGeom>
          <a:noFill/>
        </p:spPr>
        <p:txBody>
          <a:bodyPr wrap="square">
            <a:spAutoFit/>
          </a:bodyPr>
          <a:lstStyle/>
          <a:p>
            <a:r>
              <a:rPr lang="tr-TR" dirty="0"/>
              <a:t>	</a:t>
            </a:r>
            <a:r>
              <a:rPr lang="en-US" dirty="0"/>
              <a:t>Stronger and more reliable methods for identity authentication may be developed in the future. The use of biometric data, such as fingerprint scanning, facial recognition, and voice analysis, may increase, enhancing the security of identity authentication beyond traditional passwords.</a:t>
            </a:r>
            <a:endParaRPr lang="tr-TR" dirty="0"/>
          </a:p>
        </p:txBody>
      </p:sp>
    </p:spTree>
    <p:extLst>
      <p:ext uri="{BB962C8B-B14F-4D97-AF65-F5344CB8AC3E}">
        <p14:creationId xmlns:p14="http://schemas.microsoft.com/office/powerpoint/2010/main" val="110641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4FDC3B-F221-4EF5-AD3B-4AC75AB6A0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19372"/>
            <a:ext cx="12192000" cy="6877745"/>
          </a:xfrm>
          <a:prstGeom prst="rect">
            <a:avLst/>
          </a:prstGeom>
        </p:spPr>
      </p:pic>
      <p:sp>
        <p:nvSpPr>
          <p:cNvPr id="4" name="Metin kutusu 3">
            <a:extLst>
              <a:ext uri="{FF2B5EF4-FFF2-40B4-BE49-F238E27FC236}">
                <a16:creationId xmlns:a16="http://schemas.microsoft.com/office/drawing/2014/main" id="{821B9B31-D137-46E6-82AC-46A2A6A4AE72}"/>
              </a:ext>
            </a:extLst>
          </p:cNvPr>
          <p:cNvSpPr txBox="1"/>
          <p:nvPr/>
        </p:nvSpPr>
        <p:spPr>
          <a:xfrm>
            <a:off x="-71120" y="537058"/>
            <a:ext cx="4653280"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r"/>
            <a:r>
              <a:rPr lang="en-US" dirty="0">
                <a:solidFill>
                  <a:schemeClr val="tx1"/>
                </a:solidFill>
              </a:rPr>
              <a:t>Data Access Controls and Monitoring</a:t>
            </a:r>
            <a:endParaRPr lang="tr-TR" dirty="0">
              <a:solidFill>
                <a:schemeClr val="tx1"/>
              </a:solidFill>
            </a:endParaRPr>
          </a:p>
        </p:txBody>
      </p:sp>
      <p:sp>
        <p:nvSpPr>
          <p:cNvPr id="6" name="Metin kutusu 5">
            <a:extLst>
              <a:ext uri="{FF2B5EF4-FFF2-40B4-BE49-F238E27FC236}">
                <a16:creationId xmlns:a16="http://schemas.microsoft.com/office/drawing/2014/main" id="{B096D413-0816-4BD2-BA76-6E1B2310409E}"/>
              </a:ext>
            </a:extLst>
          </p:cNvPr>
          <p:cNvSpPr txBox="1"/>
          <p:nvPr/>
        </p:nvSpPr>
        <p:spPr>
          <a:xfrm>
            <a:off x="101600" y="1424076"/>
            <a:ext cx="6705600" cy="1477328"/>
          </a:xfrm>
          <a:prstGeom prst="rect">
            <a:avLst/>
          </a:prstGeom>
          <a:noFill/>
        </p:spPr>
        <p:txBody>
          <a:bodyPr wrap="square">
            <a:spAutoFit/>
          </a:bodyPr>
          <a:lstStyle/>
          <a:p>
            <a:r>
              <a:rPr lang="tr-TR" dirty="0"/>
              <a:t>	</a:t>
            </a:r>
            <a:r>
              <a:rPr lang="en-US" dirty="0"/>
              <a:t>Future approaches to database security may include advanced access control mechanisms. Role-based access control, for example, can limit users' access to data and reinforce authorization processes. Furthermore, more sophisticated data access monitoring and auditing systems can track user access to data and detect abnormal activities.</a:t>
            </a:r>
            <a:endParaRPr lang="tr-TR" dirty="0"/>
          </a:p>
        </p:txBody>
      </p:sp>
    </p:spTree>
    <p:extLst>
      <p:ext uri="{BB962C8B-B14F-4D97-AF65-F5344CB8AC3E}">
        <p14:creationId xmlns:p14="http://schemas.microsoft.com/office/powerpoint/2010/main" val="1628820574"/>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84</TotalTime>
  <Words>933</Words>
  <Application>Microsoft Office PowerPoint</Application>
  <PresentationFormat>Geniş ekran</PresentationFormat>
  <Paragraphs>25</Paragraphs>
  <Slides>11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Calibri</vt:lpstr>
      <vt:lpstr>Calibri Light</vt:lpstr>
      <vt:lpstr>Söhne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Karahan Gll</dc:creator>
  <cp:lastModifiedBy>Karahan Gll</cp:lastModifiedBy>
  <cp:revision>23</cp:revision>
  <dcterms:created xsi:type="dcterms:W3CDTF">2023-05-30T17:32:49Z</dcterms:created>
  <dcterms:modified xsi:type="dcterms:W3CDTF">2023-05-30T19:22:48Z</dcterms:modified>
</cp:coreProperties>
</file>